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</p:sldIdLst>
  <p:sldSz cx="14630400" cy="8229600"/>
  <p:notesSz cx="8229600" cy="14630400"/>
  <p:embeddedFontLst>
    <p:embeddedFont>
      <p:font typeface="Prata" panose="020B0604020202020204" charset="0"/>
      <p:regular r:id="rId11"/>
    </p:embeddedFont>
    <p:embeddedFont>
      <p:font typeface="Raleway" pitchFamily="2" charset="0"/>
      <p:regular r:id="rId12"/>
    </p:embeddedFont>
  </p:embeddedFontLst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76" d="100"/>
          <a:sy n="76" d="100"/>
        </p:scale>
        <p:origin x="52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666643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C1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080968"/>
            <a:ext cx="7556421" cy="39128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700"/>
              </a:lnSpc>
              <a:buNone/>
            </a:pPr>
            <a:r>
              <a:rPr lang="en-US" sz="61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Ecuaciones Diferenciales</a:t>
            </a:r>
            <a:endParaRPr lang="en-US" sz="6150" dirty="0"/>
          </a:p>
        </p:txBody>
      </p:sp>
      <p:sp>
        <p:nvSpPr>
          <p:cNvPr id="4" name="Text 1"/>
          <p:cNvSpPr/>
          <p:nvPr/>
        </p:nvSpPr>
        <p:spPr>
          <a:xfrm>
            <a:off x="704891" y="3619500"/>
            <a:ext cx="7556421" cy="39128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3200" dirty="0">
                <a:solidFill>
                  <a:schemeClr val="bg1"/>
                </a:solidFill>
              </a:rPr>
              <a:t>Las ecuaciones diferenciales son herramientas poderosas que permiten modelar y analizar fenómenos dinámicos en una amplia gama de campos, desde la física y la ingeniería hasta la biología y la economía. En esta presentación, exploraremos los conceptos básicos y las aplicaciones prácticas de estas ecuaciones.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39960"/>
            <a:ext cx="1213901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Importancia de las Ecuaciones Diferenciales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815715"/>
            <a:ext cx="34829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Modelado de Fenómenos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396859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Permiten describir y predecir el comportamiento de sistemas dinámicos complejos.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815715"/>
            <a:ext cx="317039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Optimización y Control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396859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Se usan para diseñar y optimizar sistemas de control en ingeniería y tecnología.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Análisis Matemático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396859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Son fundamentales para el estudio avanzado de matemáticas y otras ciencias.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916781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Métodos Numéricos para Resolver Ecuaciones Diferenciales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383280"/>
            <a:ext cx="3664863" cy="2032754"/>
          </a:xfrm>
          <a:prstGeom prst="roundRect">
            <a:avLst>
              <a:gd name="adj" fmla="val 1674"/>
            </a:avLst>
          </a:prstGeom>
          <a:solidFill>
            <a:srgbClr val="3A3B3C"/>
          </a:solidFill>
          <a:ln/>
        </p:spPr>
      </p:sp>
      <p:sp>
        <p:nvSpPr>
          <p:cNvPr id="5" name="Text 2"/>
          <p:cNvSpPr/>
          <p:nvPr/>
        </p:nvSpPr>
        <p:spPr>
          <a:xfrm>
            <a:off x="1020604" y="361009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Método de Euler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4100512"/>
            <a:ext cx="32112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Un método simple y básico para aproximar soluciones de ecuaciones diferenciales.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3383280"/>
            <a:ext cx="3664863" cy="2032754"/>
          </a:xfrm>
          <a:prstGeom prst="roundRect">
            <a:avLst>
              <a:gd name="adj" fmla="val 1674"/>
            </a:avLst>
          </a:prstGeom>
          <a:solidFill>
            <a:srgbClr val="3A3B3C"/>
          </a:solidFill>
          <a:ln/>
        </p:spPr>
      </p:sp>
      <p:sp>
        <p:nvSpPr>
          <p:cNvPr id="8" name="Text 5"/>
          <p:cNvSpPr/>
          <p:nvPr/>
        </p:nvSpPr>
        <p:spPr>
          <a:xfrm>
            <a:off x="4912281" y="361009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Método de Heun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2281" y="4100512"/>
            <a:ext cx="32112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Una mejora del método de Euler, con mayor precisión y estabilidad.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642848"/>
            <a:ext cx="7556421" cy="1669852"/>
          </a:xfrm>
          <a:prstGeom prst="roundRect">
            <a:avLst>
              <a:gd name="adj" fmla="val 2038"/>
            </a:avLst>
          </a:prstGeom>
          <a:solidFill>
            <a:srgbClr val="3A3B3C"/>
          </a:solidFill>
          <a:ln/>
        </p:spPr>
      </p:sp>
      <p:sp>
        <p:nvSpPr>
          <p:cNvPr id="11" name="Text 8"/>
          <p:cNvSpPr/>
          <p:nvPr/>
        </p:nvSpPr>
        <p:spPr>
          <a:xfrm>
            <a:off x="1020604" y="5869662"/>
            <a:ext cx="347781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Método de Runge-Kutta 4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0604" y="6360081"/>
            <a:ext cx="710279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Un método avanzado y ampliamente utilizado, con excelente precisión y estabilidad.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6923" y="611386"/>
            <a:ext cx="4816435" cy="135802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7954" y="2302788"/>
            <a:ext cx="10872788" cy="6947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50"/>
              </a:lnSpc>
              <a:buNone/>
            </a:pPr>
            <a:r>
              <a:rPr lang="en-US" sz="4350" dirty="0">
                <a:solidFill>
                  <a:srgbClr val="F4E883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Método de Euler: Principios y Aplicación</a:t>
            </a:r>
            <a:endParaRPr lang="en-US" sz="4350" dirty="0"/>
          </a:p>
        </p:txBody>
      </p:sp>
      <p:sp>
        <p:nvSpPr>
          <p:cNvPr id="4" name="Shape 1"/>
          <p:cNvSpPr/>
          <p:nvPr/>
        </p:nvSpPr>
        <p:spPr>
          <a:xfrm>
            <a:off x="1096089" y="3330893"/>
            <a:ext cx="30480" cy="4287203"/>
          </a:xfrm>
          <a:prstGeom prst="roundRect">
            <a:avLst>
              <a:gd name="adj" fmla="val 109399"/>
            </a:avLst>
          </a:prstGeom>
          <a:solidFill>
            <a:srgbClr val="535455"/>
          </a:solidFill>
          <a:ln/>
        </p:spPr>
      </p:sp>
      <p:sp>
        <p:nvSpPr>
          <p:cNvPr id="5" name="Shape 2"/>
          <p:cNvSpPr/>
          <p:nvPr/>
        </p:nvSpPr>
        <p:spPr>
          <a:xfrm>
            <a:off x="1330881" y="3815715"/>
            <a:ext cx="777954" cy="30480"/>
          </a:xfrm>
          <a:prstGeom prst="roundRect">
            <a:avLst>
              <a:gd name="adj" fmla="val 109399"/>
            </a:avLst>
          </a:prstGeom>
          <a:solidFill>
            <a:srgbClr val="535455"/>
          </a:solidFill>
          <a:ln/>
        </p:spPr>
      </p:sp>
      <p:sp>
        <p:nvSpPr>
          <p:cNvPr id="6" name="Shape 3"/>
          <p:cNvSpPr/>
          <p:nvPr/>
        </p:nvSpPr>
        <p:spPr>
          <a:xfrm>
            <a:off x="861298" y="3580924"/>
            <a:ext cx="500063" cy="500063"/>
          </a:xfrm>
          <a:prstGeom prst="roundRect">
            <a:avLst>
              <a:gd name="adj" fmla="val 6668"/>
            </a:avLst>
          </a:prstGeom>
          <a:solidFill>
            <a:srgbClr val="3A3B3C"/>
          </a:solidFill>
          <a:ln/>
        </p:spPr>
      </p:sp>
      <p:sp>
        <p:nvSpPr>
          <p:cNvPr id="7" name="Text 4"/>
          <p:cNvSpPr/>
          <p:nvPr/>
        </p:nvSpPr>
        <p:spPr>
          <a:xfrm>
            <a:off x="1053703" y="3664148"/>
            <a:ext cx="115133" cy="3334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1</a:t>
            </a:r>
            <a:endParaRPr lang="en-US" sz="2600" dirty="0"/>
          </a:p>
        </p:txBody>
      </p:sp>
      <p:sp>
        <p:nvSpPr>
          <p:cNvPr id="8" name="Text 5"/>
          <p:cNvSpPr/>
          <p:nvPr/>
        </p:nvSpPr>
        <p:spPr>
          <a:xfrm>
            <a:off x="2333863" y="3553182"/>
            <a:ext cx="2790230" cy="347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Aproximación Inicial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2333863" y="4033838"/>
            <a:ext cx="11518583" cy="355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El método de Euler utiliza la derivada para calcular el siguiente valor de la función.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1330881" y="5318879"/>
            <a:ext cx="777954" cy="30480"/>
          </a:xfrm>
          <a:prstGeom prst="roundRect">
            <a:avLst>
              <a:gd name="adj" fmla="val 109399"/>
            </a:avLst>
          </a:prstGeom>
          <a:solidFill>
            <a:srgbClr val="535455"/>
          </a:solidFill>
          <a:ln/>
        </p:spPr>
      </p:sp>
      <p:sp>
        <p:nvSpPr>
          <p:cNvPr id="11" name="Shape 8"/>
          <p:cNvSpPr/>
          <p:nvPr/>
        </p:nvSpPr>
        <p:spPr>
          <a:xfrm>
            <a:off x="861298" y="5084088"/>
            <a:ext cx="500063" cy="500063"/>
          </a:xfrm>
          <a:prstGeom prst="roundRect">
            <a:avLst>
              <a:gd name="adj" fmla="val 6668"/>
            </a:avLst>
          </a:prstGeom>
          <a:solidFill>
            <a:srgbClr val="3A3B3C"/>
          </a:solidFill>
          <a:ln/>
        </p:spPr>
      </p:sp>
      <p:sp>
        <p:nvSpPr>
          <p:cNvPr id="12" name="Text 9"/>
          <p:cNvSpPr/>
          <p:nvPr/>
        </p:nvSpPr>
        <p:spPr>
          <a:xfrm>
            <a:off x="1009055" y="5167313"/>
            <a:ext cx="204430" cy="3334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</a:t>
            </a:r>
            <a:endParaRPr lang="en-US" sz="2600" dirty="0"/>
          </a:p>
        </p:txBody>
      </p:sp>
      <p:sp>
        <p:nvSpPr>
          <p:cNvPr id="13" name="Text 10"/>
          <p:cNvSpPr/>
          <p:nvPr/>
        </p:nvSpPr>
        <p:spPr>
          <a:xfrm>
            <a:off x="2333863" y="5056346"/>
            <a:ext cx="2778681" cy="347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Iteración Sucesiva</a:t>
            </a:r>
            <a:endParaRPr lang="en-US" sz="2150" dirty="0"/>
          </a:p>
        </p:txBody>
      </p:sp>
      <p:sp>
        <p:nvSpPr>
          <p:cNvPr id="14" name="Text 11"/>
          <p:cNvSpPr/>
          <p:nvPr/>
        </p:nvSpPr>
        <p:spPr>
          <a:xfrm>
            <a:off x="2333863" y="5537002"/>
            <a:ext cx="11518583" cy="355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Repite este proceso de forma iterativa para obtener la solución aproximada.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1330881" y="6822043"/>
            <a:ext cx="777954" cy="30480"/>
          </a:xfrm>
          <a:prstGeom prst="roundRect">
            <a:avLst>
              <a:gd name="adj" fmla="val 109399"/>
            </a:avLst>
          </a:prstGeom>
          <a:solidFill>
            <a:srgbClr val="535455"/>
          </a:solidFill>
          <a:ln/>
        </p:spPr>
      </p:sp>
      <p:sp>
        <p:nvSpPr>
          <p:cNvPr id="16" name="Shape 13"/>
          <p:cNvSpPr/>
          <p:nvPr/>
        </p:nvSpPr>
        <p:spPr>
          <a:xfrm>
            <a:off x="861298" y="6587252"/>
            <a:ext cx="500063" cy="500063"/>
          </a:xfrm>
          <a:prstGeom prst="roundRect">
            <a:avLst>
              <a:gd name="adj" fmla="val 6668"/>
            </a:avLst>
          </a:prstGeom>
          <a:solidFill>
            <a:srgbClr val="3A3B3C"/>
          </a:solidFill>
          <a:ln/>
        </p:spPr>
      </p:sp>
      <p:sp>
        <p:nvSpPr>
          <p:cNvPr id="17" name="Text 14"/>
          <p:cNvSpPr/>
          <p:nvPr/>
        </p:nvSpPr>
        <p:spPr>
          <a:xfrm>
            <a:off x="1007864" y="6670477"/>
            <a:ext cx="206812" cy="3334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3</a:t>
            </a:r>
            <a:endParaRPr lang="en-US" sz="2600" dirty="0"/>
          </a:p>
        </p:txBody>
      </p:sp>
      <p:sp>
        <p:nvSpPr>
          <p:cNvPr id="18" name="Text 15"/>
          <p:cNvSpPr/>
          <p:nvPr/>
        </p:nvSpPr>
        <p:spPr>
          <a:xfrm>
            <a:off x="2333863" y="6559510"/>
            <a:ext cx="3007757" cy="347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Aplicaciones Prácticas</a:t>
            </a:r>
            <a:endParaRPr lang="en-US" sz="2150" dirty="0"/>
          </a:p>
        </p:txBody>
      </p:sp>
      <p:sp>
        <p:nvSpPr>
          <p:cNvPr id="19" name="Text 16"/>
          <p:cNvSpPr/>
          <p:nvPr/>
        </p:nvSpPr>
        <p:spPr>
          <a:xfrm>
            <a:off x="2333863" y="7040166"/>
            <a:ext cx="11518583" cy="3556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Se utiliza en problemas de valor inicial, como modelos de crecimiento y decaimiento.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119" y="600194"/>
            <a:ext cx="12098893" cy="149697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62119" y="2423755"/>
            <a:ext cx="10773370" cy="680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350"/>
              </a:lnSpc>
              <a:buNone/>
            </a:pPr>
            <a:r>
              <a:rPr lang="en-US" sz="42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Método de Heun: Mejorando la Precisión</a:t>
            </a:r>
            <a:endParaRPr lang="en-US" sz="4250" dirty="0"/>
          </a:p>
        </p:txBody>
      </p:sp>
      <p:sp>
        <p:nvSpPr>
          <p:cNvPr id="4" name="Shape 1"/>
          <p:cNvSpPr/>
          <p:nvPr/>
        </p:nvSpPr>
        <p:spPr>
          <a:xfrm>
            <a:off x="1073468" y="3430786"/>
            <a:ext cx="30480" cy="4198620"/>
          </a:xfrm>
          <a:prstGeom prst="roundRect">
            <a:avLst>
              <a:gd name="adj" fmla="val 107163"/>
            </a:avLst>
          </a:prstGeom>
          <a:solidFill>
            <a:srgbClr val="535455"/>
          </a:solidFill>
          <a:ln/>
        </p:spPr>
      </p:sp>
      <p:sp>
        <p:nvSpPr>
          <p:cNvPr id="5" name="Shape 2"/>
          <p:cNvSpPr/>
          <p:nvPr/>
        </p:nvSpPr>
        <p:spPr>
          <a:xfrm>
            <a:off x="1303199" y="3905369"/>
            <a:ext cx="762119" cy="30480"/>
          </a:xfrm>
          <a:prstGeom prst="roundRect">
            <a:avLst>
              <a:gd name="adj" fmla="val 107163"/>
            </a:avLst>
          </a:prstGeom>
          <a:solidFill>
            <a:srgbClr val="535455"/>
          </a:solidFill>
          <a:ln/>
        </p:spPr>
      </p:sp>
      <p:sp>
        <p:nvSpPr>
          <p:cNvPr id="6" name="Shape 3"/>
          <p:cNvSpPr/>
          <p:nvPr/>
        </p:nvSpPr>
        <p:spPr>
          <a:xfrm>
            <a:off x="843736" y="3675698"/>
            <a:ext cx="489942" cy="489942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7" name="Text 4"/>
          <p:cNvSpPr/>
          <p:nvPr/>
        </p:nvSpPr>
        <p:spPr>
          <a:xfrm>
            <a:off x="1032331" y="3757374"/>
            <a:ext cx="112752" cy="3265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1</a:t>
            </a:r>
            <a:endParaRPr lang="en-US" sz="2550" dirty="0"/>
          </a:p>
        </p:txBody>
      </p:sp>
      <p:sp>
        <p:nvSpPr>
          <p:cNvPr id="8" name="Text 5"/>
          <p:cNvSpPr/>
          <p:nvPr/>
        </p:nvSpPr>
        <p:spPr>
          <a:xfrm>
            <a:off x="2286357" y="3648432"/>
            <a:ext cx="3166824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Predicción y Corrección</a:t>
            </a:r>
            <a:endParaRPr lang="en-US" sz="2100" dirty="0"/>
          </a:p>
        </p:txBody>
      </p:sp>
      <p:sp>
        <p:nvSpPr>
          <p:cNvPr id="9" name="Text 6"/>
          <p:cNvSpPr/>
          <p:nvPr/>
        </p:nvSpPr>
        <p:spPr>
          <a:xfrm>
            <a:off x="2286357" y="4119205"/>
            <a:ext cx="11581924" cy="3483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El método de Heun usa un paso de predicción y otro de corrección para mejorar la precisión.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1303199" y="5377458"/>
            <a:ext cx="762119" cy="30480"/>
          </a:xfrm>
          <a:prstGeom prst="roundRect">
            <a:avLst>
              <a:gd name="adj" fmla="val 107163"/>
            </a:avLst>
          </a:prstGeom>
          <a:solidFill>
            <a:srgbClr val="535455"/>
          </a:solidFill>
          <a:ln/>
        </p:spPr>
      </p:sp>
      <p:sp>
        <p:nvSpPr>
          <p:cNvPr id="11" name="Shape 8"/>
          <p:cNvSpPr/>
          <p:nvPr/>
        </p:nvSpPr>
        <p:spPr>
          <a:xfrm>
            <a:off x="843736" y="5147786"/>
            <a:ext cx="489942" cy="489942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12" name="Text 9"/>
          <p:cNvSpPr/>
          <p:nvPr/>
        </p:nvSpPr>
        <p:spPr>
          <a:xfrm>
            <a:off x="988516" y="5229463"/>
            <a:ext cx="200263" cy="3265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</a:t>
            </a:r>
            <a:endParaRPr lang="en-US" sz="2550" dirty="0"/>
          </a:p>
        </p:txBody>
      </p:sp>
      <p:sp>
        <p:nvSpPr>
          <p:cNvPr id="13" name="Text 10"/>
          <p:cNvSpPr/>
          <p:nvPr/>
        </p:nvSpPr>
        <p:spPr>
          <a:xfrm>
            <a:off x="2286357" y="5120521"/>
            <a:ext cx="2721888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Mayor Estabilidad</a:t>
            </a:r>
            <a:endParaRPr lang="en-US" sz="2100" dirty="0"/>
          </a:p>
        </p:txBody>
      </p:sp>
      <p:sp>
        <p:nvSpPr>
          <p:cNvPr id="14" name="Text 11"/>
          <p:cNvSpPr/>
          <p:nvPr/>
        </p:nvSpPr>
        <p:spPr>
          <a:xfrm>
            <a:off x="2286357" y="5591294"/>
            <a:ext cx="11581924" cy="3483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Esto hace que el método de Heun sea más estable y robusto que el método de Euler.</a:t>
            </a:r>
            <a:endParaRPr lang="en-US" sz="1700" dirty="0"/>
          </a:p>
        </p:txBody>
      </p:sp>
      <p:sp>
        <p:nvSpPr>
          <p:cNvPr id="15" name="Shape 12"/>
          <p:cNvSpPr/>
          <p:nvPr/>
        </p:nvSpPr>
        <p:spPr>
          <a:xfrm>
            <a:off x="1303199" y="6849547"/>
            <a:ext cx="762119" cy="30480"/>
          </a:xfrm>
          <a:prstGeom prst="roundRect">
            <a:avLst>
              <a:gd name="adj" fmla="val 107163"/>
            </a:avLst>
          </a:prstGeom>
          <a:solidFill>
            <a:srgbClr val="535455"/>
          </a:solidFill>
          <a:ln/>
        </p:spPr>
      </p:sp>
      <p:sp>
        <p:nvSpPr>
          <p:cNvPr id="16" name="Shape 13"/>
          <p:cNvSpPr/>
          <p:nvPr/>
        </p:nvSpPr>
        <p:spPr>
          <a:xfrm>
            <a:off x="843736" y="6619875"/>
            <a:ext cx="489942" cy="489942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17" name="Text 14"/>
          <p:cNvSpPr/>
          <p:nvPr/>
        </p:nvSpPr>
        <p:spPr>
          <a:xfrm>
            <a:off x="987445" y="6701552"/>
            <a:ext cx="202525" cy="3265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5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3</a:t>
            </a:r>
            <a:endParaRPr lang="en-US" sz="2550" dirty="0"/>
          </a:p>
        </p:txBody>
      </p:sp>
      <p:sp>
        <p:nvSpPr>
          <p:cNvPr id="18" name="Text 15"/>
          <p:cNvSpPr/>
          <p:nvPr/>
        </p:nvSpPr>
        <p:spPr>
          <a:xfrm>
            <a:off x="2286357" y="6592610"/>
            <a:ext cx="3137178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Aplicaciones Avanzadas</a:t>
            </a:r>
            <a:endParaRPr lang="en-US" sz="2100" dirty="0"/>
          </a:p>
        </p:txBody>
      </p:sp>
      <p:sp>
        <p:nvSpPr>
          <p:cNvPr id="19" name="Text 16"/>
          <p:cNvSpPr/>
          <p:nvPr/>
        </p:nvSpPr>
        <p:spPr>
          <a:xfrm>
            <a:off x="2286357" y="7063383"/>
            <a:ext cx="11581924" cy="3483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Se utiliza en problemas de valor inicial más complejos y en sistemas dinámicos.</a:t>
            </a:r>
            <a:endParaRPr lang="en-US" sz="17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719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8810" y="1847850"/>
            <a:ext cx="4716780" cy="45339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31520" y="574715"/>
            <a:ext cx="7680960" cy="1306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100"/>
              </a:lnSpc>
              <a:buNone/>
            </a:pPr>
            <a:r>
              <a:rPr lang="en-US" sz="41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Método de Runge-Kutta 4to Orden</a:t>
            </a:r>
            <a:endParaRPr lang="en-US" sz="4100" dirty="0"/>
          </a:p>
        </p:txBody>
      </p:sp>
      <p:sp>
        <p:nvSpPr>
          <p:cNvPr id="5" name="Shape 1"/>
          <p:cNvSpPr/>
          <p:nvPr/>
        </p:nvSpPr>
        <p:spPr>
          <a:xfrm>
            <a:off x="731520" y="4924782"/>
            <a:ext cx="7680960" cy="22860"/>
          </a:xfrm>
          <a:prstGeom prst="roundRect">
            <a:avLst>
              <a:gd name="adj" fmla="val 137154"/>
            </a:avLst>
          </a:prstGeom>
          <a:solidFill>
            <a:srgbClr val="535455"/>
          </a:solidFill>
          <a:ln/>
        </p:spPr>
      </p:sp>
      <p:sp>
        <p:nvSpPr>
          <p:cNvPr id="6" name="Shape 2"/>
          <p:cNvSpPr/>
          <p:nvPr/>
        </p:nvSpPr>
        <p:spPr>
          <a:xfrm>
            <a:off x="2588062" y="4193262"/>
            <a:ext cx="22860" cy="731520"/>
          </a:xfrm>
          <a:prstGeom prst="roundRect">
            <a:avLst>
              <a:gd name="adj" fmla="val 137154"/>
            </a:avLst>
          </a:prstGeom>
          <a:solidFill>
            <a:srgbClr val="535455"/>
          </a:solidFill>
          <a:ln/>
        </p:spPr>
      </p:sp>
      <p:sp>
        <p:nvSpPr>
          <p:cNvPr id="7" name="Shape 3"/>
          <p:cNvSpPr/>
          <p:nvPr/>
        </p:nvSpPr>
        <p:spPr>
          <a:xfrm>
            <a:off x="2364343" y="4689634"/>
            <a:ext cx="470297" cy="470297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8" name="Text 4"/>
          <p:cNvSpPr/>
          <p:nvPr/>
        </p:nvSpPr>
        <p:spPr>
          <a:xfrm>
            <a:off x="2545318" y="4767977"/>
            <a:ext cx="108228" cy="313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1</a:t>
            </a:r>
            <a:endParaRPr lang="en-US" sz="2450" dirty="0"/>
          </a:p>
        </p:txBody>
      </p:sp>
      <p:sp>
        <p:nvSpPr>
          <p:cNvPr id="9" name="Text 5"/>
          <p:cNvSpPr/>
          <p:nvPr/>
        </p:nvSpPr>
        <p:spPr>
          <a:xfrm>
            <a:off x="1293138" y="2194560"/>
            <a:ext cx="2612708" cy="326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0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Mayor Precisión</a:t>
            </a:r>
            <a:endParaRPr lang="en-US" sz="2050" dirty="0"/>
          </a:p>
        </p:txBody>
      </p:sp>
      <p:sp>
        <p:nvSpPr>
          <p:cNvPr id="10" name="Text 6"/>
          <p:cNvSpPr/>
          <p:nvPr/>
        </p:nvSpPr>
        <p:spPr>
          <a:xfrm>
            <a:off x="940475" y="2646402"/>
            <a:ext cx="3318034" cy="13377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El método de Runge-Kutta 4to orden proporciona una solución más precisa que los métodos anteriores.</a:t>
            </a:r>
            <a:endParaRPr lang="en-US" sz="1600" dirty="0"/>
          </a:p>
        </p:txBody>
      </p:sp>
      <p:sp>
        <p:nvSpPr>
          <p:cNvPr id="11" name="Shape 7"/>
          <p:cNvSpPr/>
          <p:nvPr/>
        </p:nvSpPr>
        <p:spPr>
          <a:xfrm>
            <a:off x="4560451" y="4924782"/>
            <a:ext cx="22860" cy="731520"/>
          </a:xfrm>
          <a:prstGeom prst="roundRect">
            <a:avLst>
              <a:gd name="adj" fmla="val 137154"/>
            </a:avLst>
          </a:prstGeom>
          <a:solidFill>
            <a:srgbClr val="535455"/>
          </a:solidFill>
          <a:ln/>
        </p:spPr>
      </p:sp>
      <p:sp>
        <p:nvSpPr>
          <p:cNvPr id="12" name="Shape 8"/>
          <p:cNvSpPr/>
          <p:nvPr/>
        </p:nvSpPr>
        <p:spPr>
          <a:xfrm>
            <a:off x="4336733" y="4689634"/>
            <a:ext cx="470297" cy="470297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13" name="Text 9"/>
          <p:cNvSpPr/>
          <p:nvPr/>
        </p:nvSpPr>
        <p:spPr>
          <a:xfrm>
            <a:off x="4475798" y="4767977"/>
            <a:ext cx="192167" cy="313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2</a:t>
            </a:r>
            <a:endParaRPr lang="en-US" sz="2450" dirty="0"/>
          </a:p>
        </p:txBody>
      </p:sp>
      <p:sp>
        <p:nvSpPr>
          <p:cNvPr id="14" name="Text 10"/>
          <p:cNvSpPr/>
          <p:nvPr/>
        </p:nvSpPr>
        <p:spPr>
          <a:xfrm>
            <a:off x="3216831" y="5865376"/>
            <a:ext cx="2710101" cy="326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0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Estabilidad Mejorada</a:t>
            </a:r>
            <a:endParaRPr lang="en-US" sz="2050" dirty="0"/>
          </a:p>
        </p:txBody>
      </p:sp>
      <p:sp>
        <p:nvSpPr>
          <p:cNvPr id="15" name="Text 11"/>
          <p:cNvSpPr/>
          <p:nvPr/>
        </p:nvSpPr>
        <p:spPr>
          <a:xfrm>
            <a:off x="2912864" y="6317218"/>
            <a:ext cx="3318153" cy="13377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También es más estable y adecuado para resolver ecuaciones diferenciales más complejas.</a:t>
            </a:r>
            <a:endParaRPr lang="en-US" sz="1600" dirty="0"/>
          </a:p>
        </p:txBody>
      </p:sp>
      <p:sp>
        <p:nvSpPr>
          <p:cNvPr id="16" name="Shape 12"/>
          <p:cNvSpPr/>
          <p:nvPr/>
        </p:nvSpPr>
        <p:spPr>
          <a:xfrm>
            <a:off x="6532959" y="4193262"/>
            <a:ext cx="22860" cy="731520"/>
          </a:xfrm>
          <a:prstGeom prst="roundRect">
            <a:avLst>
              <a:gd name="adj" fmla="val 137154"/>
            </a:avLst>
          </a:prstGeom>
          <a:solidFill>
            <a:srgbClr val="535455"/>
          </a:solidFill>
          <a:ln/>
        </p:spPr>
      </p:sp>
      <p:sp>
        <p:nvSpPr>
          <p:cNvPr id="17" name="Shape 13"/>
          <p:cNvSpPr/>
          <p:nvPr/>
        </p:nvSpPr>
        <p:spPr>
          <a:xfrm>
            <a:off x="6309241" y="4689634"/>
            <a:ext cx="470297" cy="470297"/>
          </a:xfrm>
          <a:prstGeom prst="roundRect">
            <a:avLst>
              <a:gd name="adj" fmla="val 6667"/>
            </a:avLst>
          </a:prstGeom>
          <a:solidFill>
            <a:srgbClr val="3A3B3C"/>
          </a:solidFill>
          <a:ln/>
        </p:spPr>
      </p:sp>
      <p:sp>
        <p:nvSpPr>
          <p:cNvPr id="18" name="Text 14"/>
          <p:cNvSpPr/>
          <p:nvPr/>
        </p:nvSpPr>
        <p:spPr>
          <a:xfrm>
            <a:off x="6447234" y="4767977"/>
            <a:ext cx="194310" cy="3134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3</a:t>
            </a:r>
            <a:endParaRPr lang="en-US" sz="2450" dirty="0"/>
          </a:p>
        </p:txBody>
      </p:sp>
      <p:sp>
        <p:nvSpPr>
          <p:cNvPr id="19" name="Text 15"/>
          <p:cNvSpPr/>
          <p:nvPr/>
        </p:nvSpPr>
        <p:spPr>
          <a:xfrm>
            <a:off x="5238036" y="2529007"/>
            <a:ext cx="2612708" cy="326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05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Amplia Aplicación</a:t>
            </a:r>
            <a:endParaRPr lang="en-US" sz="2050" dirty="0"/>
          </a:p>
        </p:txBody>
      </p:sp>
      <p:sp>
        <p:nvSpPr>
          <p:cNvPr id="20" name="Text 16"/>
          <p:cNvSpPr/>
          <p:nvPr/>
        </p:nvSpPr>
        <p:spPr>
          <a:xfrm>
            <a:off x="4885373" y="2980849"/>
            <a:ext cx="3318153" cy="10033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Se utiliza en diversas áreas, desde la física y la ingeniería hasta la biología y la economía.</a:t>
            </a:r>
            <a:endParaRPr lang="en-US" sz="1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4494" y="562927"/>
            <a:ext cx="7715012" cy="19138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000"/>
              </a:lnSpc>
              <a:buNone/>
            </a:pPr>
            <a:r>
              <a:rPr lang="en-US" sz="40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Ejemplo de Aplicación Real: Modelado de Crecimiento de Población</a:t>
            </a:r>
            <a:endParaRPr lang="en-US" sz="40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494" y="2782848"/>
            <a:ext cx="510302" cy="51030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14494" y="3497223"/>
            <a:ext cx="3023473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Crecimiento Poblacional</a:t>
            </a:r>
            <a:endParaRPr lang="en-US" sz="2000" dirty="0"/>
          </a:p>
        </p:txBody>
      </p:sp>
      <p:sp>
        <p:nvSpPr>
          <p:cNvPr id="6" name="Text 2"/>
          <p:cNvSpPr/>
          <p:nvPr/>
        </p:nvSpPr>
        <p:spPr>
          <a:xfrm>
            <a:off x="714494" y="3938468"/>
            <a:ext cx="3704392" cy="980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Utilizar ecuaciones diferenciales para modelar el crecimiento de una población en el tiempo.</a:t>
            </a:r>
            <a:endParaRPr lang="en-US" sz="16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4995" y="2782848"/>
            <a:ext cx="510302" cy="51030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724995" y="3497223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Tasa de Natalidad</a:t>
            </a:r>
            <a:endParaRPr lang="en-US" sz="2000" dirty="0"/>
          </a:p>
        </p:txBody>
      </p:sp>
      <p:sp>
        <p:nvSpPr>
          <p:cNvPr id="9" name="Text 4"/>
          <p:cNvSpPr/>
          <p:nvPr/>
        </p:nvSpPr>
        <p:spPr>
          <a:xfrm>
            <a:off x="4724995" y="3938468"/>
            <a:ext cx="3704511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Incorporar la tasa de natalidad como un factor clave en el modelo.</a:t>
            </a:r>
            <a:endParaRPr lang="en-US" sz="16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4494" y="5530929"/>
            <a:ext cx="510302" cy="51030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14494" y="6245304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Tasa de Mortalidad</a:t>
            </a:r>
            <a:endParaRPr lang="en-US" sz="2000" dirty="0"/>
          </a:p>
        </p:txBody>
      </p:sp>
      <p:sp>
        <p:nvSpPr>
          <p:cNvPr id="12" name="Text 6"/>
          <p:cNvSpPr/>
          <p:nvPr/>
        </p:nvSpPr>
        <p:spPr>
          <a:xfrm>
            <a:off x="714494" y="6686550"/>
            <a:ext cx="3704392" cy="980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Considerar la tasa de mortalidad para obtener una representación más realista.</a:t>
            </a:r>
            <a:endParaRPr lang="en-US" sz="16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24995" y="5530929"/>
            <a:ext cx="510302" cy="510302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4724995" y="6245304"/>
            <a:ext cx="2650569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CFCBBF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Factores Ambientales</a:t>
            </a:r>
            <a:endParaRPr lang="en-US" sz="2000" dirty="0"/>
          </a:p>
        </p:txBody>
      </p:sp>
      <p:sp>
        <p:nvSpPr>
          <p:cNvPr id="15" name="Text 8"/>
          <p:cNvSpPr/>
          <p:nvPr/>
        </p:nvSpPr>
        <p:spPr>
          <a:xfrm>
            <a:off x="4724995" y="6686550"/>
            <a:ext cx="3704511" cy="980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Incluir limitaciones y restricciones ambientales que afectan el crecimiento poblacional.</a:t>
            </a:r>
            <a:endParaRPr lang="en-US" sz="16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23053"/>
            <a:ext cx="1064787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Ventajas y Limitaciones de los Métodos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79880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Ventajas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37995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Simplicidad y facilidad de implementación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82215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Mejora progresiva de la precisión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26434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Capacidad de resolver problemas complejos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599521" y="379880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2E782"/>
                </a:solidFill>
                <a:latin typeface="Prata" pitchFamily="34" charset="0"/>
                <a:ea typeface="Prata" pitchFamily="34" charset="-122"/>
                <a:cs typeface="Prata" pitchFamily="34" charset="-120"/>
              </a:rPr>
              <a:t>Limitaciones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599521" y="437995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Precisión limitada en algunos casos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99521" y="482215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Posibles problemas de estabilidad numérica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99521" y="526434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FCBBF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Necesidad de ajuste de parámetros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459</Words>
  <Application>Microsoft Office PowerPoint</Application>
  <PresentationFormat>Personalizado</PresentationFormat>
  <Paragraphs>72</Paragraphs>
  <Slides>8</Slides>
  <Notes>8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</vt:i4>
      </vt:variant>
    </vt:vector>
  </HeadingPairs>
  <TitlesOfParts>
    <vt:vector size="12" baseType="lpstr">
      <vt:lpstr>Arial</vt:lpstr>
      <vt:lpstr>Prata</vt:lpstr>
      <vt:lpstr>Raleway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JD RAMOZA</cp:lastModifiedBy>
  <cp:revision>2</cp:revision>
  <dcterms:created xsi:type="dcterms:W3CDTF">2024-11-26T04:04:57Z</dcterms:created>
  <dcterms:modified xsi:type="dcterms:W3CDTF">2024-11-26T04:08:50Z</dcterms:modified>
</cp:coreProperties>
</file>